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57" r:id="rId4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380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01" cy="498007"/>
          </a:xfrm>
          <a:prstGeom prst="rect">
            <a:avLst/>
          </a:prstGeom>
        </p:spPr>
        <p:txBody>
          <a:bodyPr vert="horz" lIns="92377" tIns="46188" rIns="92377" bIns="461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71" y="0"/>
            <a:ext cx="2946301" cy="498007"/>
          </a:xfrm>
          <a:prstGeom prst="rect">
            <a:avLst/>
          </a:prstGeom>
        </p:spPr>
        <p:txBody>
          <a:bodyPr vert="horz" lIns="92377" tIns="46188" rIns="92377" bIns="46188" rtlCol="0"/>
          <a:lstStyle>
            <a:lvl1pPr algn="r">
              <a:defRPr sz="1200"/>
            </a:lvl1pPr>
          </a:lstStyle>
          <a:p>
            <a:fld id="{44559855-3512-4333-B778-A97069A13E6B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8" rIns="92377" bIns="461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411" y="4777362"/>
            <a:ext cx="5436856" cy="3910635"/>
          </a:xfrm>
          <a:prstGeom prst="rect">
            <a:avLst/>
          </a:prstGeom>
        </p:spPr>
        <p:txBody>
          <a:bodyPr vert="horz" lIns="92377" tIns="46188" rIns="92377" bIns="461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20"/>
            <a:ext cx="2946301" cy="498007"/>
          </a:xfrm>
          <a:prstGeom prst="rect">
            <a:avLst/>
          </a:prstGeom>
        </p:spPr>
        <p:txBody>
          <a:bodyPr vert="horz" lIns="92377" tIns="46188" rIns="92377" bIns="461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71" y="9430220"/>
            <a:ext cx="2946301" cy="498007"/>
          </a:xfrm>
          <a:prstGeom prst="rect">
            <a:avLst/>
          </a:prstGeom>
        </p:spPr>
        <p:txBody>
          <a:bodyPr vert="horz" lIns="92377" tIns="46188" rIns="92377" bIns="46188" rtlCol="0" anchor="b"/>
          <a:lstStyle>
            <a:lvl1pPr algn="r">
              <a:defRPr sz="1200"/>
            </a:lvl1pPr>
          </a:lstStyle>
          <a:p>
            <a:fld id="{1BBE3FC7-B481-438A-8F30-E1FD18071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8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E3FC7-B481-438A-8F30-E1FD180716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8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5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38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72" indent="0" algn="ctr">
              <a:buNone/>
              <a:defRPr sz="1800"/>
            </a:lvl3pPr>
            <a:lvl4pPr marL="1371557" indent="0" algn="ctr">
              <a:buNone/>
              <a:defRPr sz="1600"/>
            </a:lvl4pPr>
            <a:lvl5pPr marL="1828743" indent="0" algn="ctr">
              <a:buNone/>
              <a:defRPr sz="1600"/>
            </a:lvl5pPr>
            <a:lvl6pPr marL="2285928" indent="0" algn="ctr">
              <a:buNone/>
              <a:defRPr sz="1600"/>
            </a:lvl6pPr>
            <a:lvl7pPr marL="2743114" indent="0" algn="ctr">
              <a:buNone/>
              <a:defRPr sz="1600"/>
            </a:lvl7pPr>
            <a:lvl8pPr marL="3200300" indent="0" algn="ctr">
              <a:buNone/>
              <a:defRPr sz="1600"/>
            </a:lvl8pPr>
            <a:lvl9pPr marL="365748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2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91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44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9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4"/>
            <a:ext cx="41907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72" indent="0">
              <a:buNone/>
              <a:defRPr sz="1800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4" indent="0">
              <a:buNone/>
              <a:defRPr sz="1600" b="1"/>
            </a:lvl7pPr>
            <a:lvl8pPr marL="3200300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72" indent="0">
              <a:buNone/>
              <a:defRPr sz="1800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4" indent="0">
              <a:buNone/>
              <a:defRPr sz="1600" b="1"/>
            </a:lvl7pPr>
            <a:lvl8pPr marL="3200300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12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40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16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57201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7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0"/>
            </a:lvl2pPr>
            <a:lvl3pPr marL="914372" indent="0">
              <a:buNone/>
              <a:defRPr sz="1200"/>
            </a:lvl3pPr>
            <a:lvl4pPr marL="1371557" indent="0">
              <a:buNone/>
              <a:defRPr sz="1000"/>
            </a:lvl4pPr>
            <a:lvl5pPr marL="1828743" indent="0">
              <a:buNone/>
              <a:defRPr sz="1000"/>
            </a:lvl5pPr>
            <a:lvl6pPr marL="2285928" indent="0">
              <a:buNone/>
              <a:defRPr sz="1000"/>
            </a:lvl6pPr>
            <a:lvl7pPr marL="2743114" indent="0">
              <a:buNone/>
              <a:defRPr sz="1000"/>
            </a:lvl7pPr>
            <a:lvl8pPr marL="3200300" indent="0">
              <a:buNone/>
              <a:defRPr sz="1000"/>
            </a:lvl8pPr>
            <a:lvl9pPr marL="365748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1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63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57201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72" indent="0">
              <a:buNone/>
              <a:defRPr sz="2400"/>
            </a:lvl3pPr>
            <a:lvl4pPr marL="1371557" indent="0">
              <a:buNone/>
              <a:defRPr sz="2000"/>
            </a:lvl4pPr>
            <a:lvl5pPr marL="1828743" indent="0">
              <a:buNone/>
              <a:defRPr sz="2000"/>
            </a:lvl5pPr>
            <a:lvl6pPr marL="2285928" indent="0">
              <a:buNone/>
              <a:defRPr sz="2000"/>
            </a:lvl6pPr>
            <a:lvl7pPr marL="2743114" indent="0">
              <a:buNone/>
              <a:defRPr sz="2000"/>
            </a:lvl7pPr>
            <a:lvl8pPr marL="3200300" indent="0">
              <a:buNone/>
              <a:defRPr sz="2000"/>
            </a:lvl8pPr>
            <a:lvl9pPr marL="3657485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7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0"/>
            </a:lvl2pPr>
            <a:lvl3pPr marL="914372" indent="0">
              <a:buNone/>
              <a:defRPr sz="1200"/>
            </a:lvl3pPr>
            <a:lvl4pPr marL="1371557" indent="0">
              <a:buNone/>
              <a:defRPr sz="1000"/>
            </a:lvl4pPr>
            <a:lvl5pPr marL="1828743" indent="0">
              <a:buNone/>
              <a:defRPr sz="1000"/>
            </a:lvl5pPr>
            <a:lvl6pPr marL="2285928" indent="0">
              <a:buNone/>
              <a:defRPr sz="1000"/>
            </a:lvl6pPr>
            <a:lvl7pPr marL="2743114" indent="0">
              <a:buNone/>
              <a:defRPr sz="1000"/>
            </a:lvl7pPr>
            <a:lvl8pPr marL="3200300" indent="0">
              <a:buNone/>
              <a:defRPr sz="1000"/>
            </a:lvl8pPr>
            <a:lvl9pPr marL="365748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85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4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8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6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26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9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6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8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9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5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1363-0741-4AF0-8EFD-FEA0479720C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A1363-0741-4AF0-8EFD-FEA0479720C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FE7C-FECB-42F6-9A8C-4BF448365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1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9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9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4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9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6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1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7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3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8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7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3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8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4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0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5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"/>
          <a:stretch/>
        </p:blipFill>
        <p:spPr>
          <a:xfrm>
            <a:off x="0" y="-27383"/>
            <a:ext cx="9906000" cy="6858001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3366375" y="-27383"/>
            <a:ext cx="3314817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5" descr="D:\Трофименко\Буклет БАРС\Картинки\36.png"/>
          <p:cNvPicPr>
            <a:picLocks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9" r="13449"/>
          <a:stretch/>
        </p:blipFill>
        <p:spPr bwMode="auto">
          <a:xfrm>
            <a:off x="3366372" y="-27382"/>
            <a:ext cx="3314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74" y="-27385"/>
            <a:ext cx="2340261" cy="9306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6740063" y="5883936"/>
            <a:ext cx="3036389" cy="785424"/>
            <a:chOff x="3270636" y="1645820"/>
            <a:chExt cx="2242608" cy="940083"/>
          </a:xfrm>
        </p:grpSpPr>
        <p:sp>
          <p:nvSpPr>
            <p:cNvPr id="33" name="Параллелограмм 32"/>
            <p:cNvSpPr/>
            <p:nvPr/>
          </p:nvSpPr>
          <p:spPr>
            <a:xfrm>
              <a:off x="3270636" y="1645820"/>
              <a:ext cx="2242608" cy="313361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араллелограмм 33"/>
            <p:cNvSpPr/>
            <p:nvPr/>
          </p:nvSpPr>
          <p:spPr>
            <a:xfrm>
              <a:off x="3270636" y="2272542"/>
              <a:ext cx="2242608" cy="313361"/>
            </a:xfrm>
            <a:prstGeom prst="parallelogram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араллелограмм 34"/>
            <p:cNvSpPr/>
            <p:nvPr/>
          </p:nvSpPr>
          <p:spPr>
            <a:xfrm>
              <a:off x="3270636" y="1959181"/>
              <a:ext cx="2242608" cy="313361"/>
            </a:xfrm>
            <a:prstGeom prst="parallelogram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259964" y="5911095"/>
            <a:ext cx="19229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spc="-1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ПРЕБЫВАНИЕ В </a:t>
            </a:r>
            <a:r>
              <a:rPr lang="ru-RU" sz="1400" spc="-1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РЕЗЕРВЕ </a:t>
            </a:r>
            <a:r>
              <a:rPr lang="ru-RU" sz="1400" spc="-1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–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59964" y="6189245"/>
            <a:ext cx="19229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spc="-1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ДОСТОЙНЫЙ ВЫБОР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78551" y="6474666"/>
            <a:ext cx="19229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spc="-1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ПАТРИОТА </a:t>
            </a:r>
            <a:r>
              <a:rPr lang="ru-RU" sz="1400" spc="-1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РОССИИ!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0" y="-61289"/>
            <a:ext cx="10065568" cy="685569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ru-RU" sz="140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600" smtClean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300" dirty="0" smtClean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3969" y="239299"/>
            <a:ext cx="3072395" cy="1921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КТО ТАКОЙ РЕЗЕРВИСТ </a:t>
            </a:r>
          </a:p>
          <a:p>
            <a:pPr lvl="0" algn="ctr"/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И КАК ОН </a:t>
            </a:r>
            <a:r>
              <a:rPr lang="ru-RU" sz="1242" b="1" dirty="0" smtClean="0">
                <a:solidFill>
                  <a:srgbClr val="005CAA"/>
                </a:solidFill>
                <a:latin typeface="MyriadPro-Bold"/>
              </a:rPr>
              <a:t>СЛУЖИТ</a:t>
            </a:r>
          </a:p>
          <a:p>
            <a:pPr lvl="0" algn="ctr"/>
            <a:endParaRPr lang="ru-RU" sz="1000" b="1" dirty="0">
              <a:solidFill>
                <a:srgbClr val="005CAA"/>
              </a:solidFill>
              <a:latin typeface="MyriadPro-Bold"/>
            </a:endParaRPr>
          </a:p>
          <a:p>
            <a:pPr indent="361950" algn="just"/>
            <a:r>
              <a:rPr lang="ru-RU" sz="120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Резервист </a:t>
            </a:r>
            <a:r>
              <a:rPr lang="ru-RU" sz="120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– это гражданин, живущий обычной «гражданской» жизнью (работающий, учащийся), периодически участвующий </a:t>
            </a:r>
            <a:r>
              <a:rPr lang="ru-RU" sz="120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 </a:t>
            </a:r>
            <a:r>
              <a:rPr lang="ru-RU" sz="120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сборах.</a:t>
            </a:r>
          </a:p>
          <a:p>
            <a:pPr indent="361950" algn="just"/>
            <a:r>
              <a:rPr lang="ru-RU" sz="120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За </a:t>
            </a:r>
            <a:r>
              <a:rPr lang="ru-RU" sz="120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резервистом на период сборов сохраняется место работы и заработная плата.</a:t>
            </a:r>
          </a:p>
          <a:p>
            <a:pPr lvl="0"/>
            <a:endParaRPr lang="ru-RU" sz="700" b="1" dirty="0">
              <a:solidFill>
                <a:srgbClr val="005CAA"/>
              </a:solidFill>
              <a:latin typeface="MyriadPro-Bold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84848" y="1182162"/>
            <a:ext cx="2828064" cy="4678171"/>
          </a:xfrm>
          <a:prstGeom prst="rect">
            <a:avLst/>
          </a:prstGeom>
        </p:spPr>
        <p:txBody>
          <a:bodyPr wrap="square" lIns="121888" tIns="60944" rIns="121888" bIns="60944">
            <a:spAutoFit/>
          </a:bodyPr>
          <a:lstStyle/>
          <a:p>
            <a:pPr algn="ctr" defTabSz="1285001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Мобилизационный</a:t>
            </a:r>
            <a:br>
              <a:rPr lang="ru-RU" sz="24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</a:br>
            <a:r>
              <a:rPr lang="ru-RU" sz="24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людской резерв</a:t>
            </a:r>
          </a:p>
          <a:p>
            <a:pPr algn="ctr" defTabSz="1285001">
              <a:defRPr/>
            </a:pPr>
            <a:r>
              <a:rPr lang="ru-RU" sz="24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(мобильные огневые группы для борьбы с </a:t>
            </a:r>
            <a:r>
              <a:rPr lang="ru-RU" sz="2400" kern="0" dirty="0" err="1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БпЛА</a:t>
            </a:r>
            <a:r>
              <a:rPr lang="ru-RU" sz="24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 противника </a:t>
            </a:r>
          </a:p>
          <a:p>
            <a:pPr algn="ctr" defTabSz="1285001">
              <a:defRPr/>
            </a:pPr>
            <a:r>
              <a:rPr lang="ru-RU" sz="24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на территории</a:t>
            </a:r>
          </a:p>
          <a:p>
            <a:pPr algn="ctr" defTabSz="1285001">
              <a:defRPr/>
            </a:pPr>
            <a:r>
              <a:rPr lang="ru-RU" sz="24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Республики Башкортостан)</a:t>
            </a:r>
          </a:p>
          <a:p>
            <a:pPr algn="ctr" defTabSz="1285001">
              <a:defRPr/>
            </a:pPr>
            <a:endParaRPr lang="ru-RU" sz="2400" kern="0" dirty="0" smtClean="0">
              <a:solidFill>
                <a:srgbClr val="C00000"/>
              </a:solidFill>
              <a:effectLst>
                <a:glow rad="127000">
                  <a:prstClr val="white"/>
                </a:glow>
              </a:effectLst>
              <a:latin typeface="Impact" pitchFamily="34" charset="0"/>
            </a:endParaRPr>
          </a:p>
          <a:p>
            <a:pPr algn="ctr" defTabSz="1285001">
              <a:defRPr/>
            </a:pPr>
            <a:endParaRPr lang="ru-RU" sz="3600" kern="0" dirty="0">
              <a:solidFill>
                <a:srgbClr val="C00000"/>
              </a:solidFill>
              <a:effectLst>
                <a:glow rad="127000">
                  <a:prstClr val="white"/>
                </a:glow>
              </a:effectLst>
              <a:latin typeface="Impac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9585" y="2204864"/>
            <a:ext cx="3136779" cy="7540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algn="ctr"/>
            <a:endParaRPr lang="ru-RU" sz="300" b="1" i="1" spc="-25" dirty="0" smtClean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ctr"/>
            <a:r>
              <a:rPr lang="ru-RU" sz="1400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Участие </a:t>
            </a:r>
            <a:r>
              <a:rPr lang="ru-RU" sz="1400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 сборах оплачивается дополнительно к основной заработной плате! </a:t>
            </a:r>
            <a:endParaRPr lang="ru-RU" sz="1400" b="1" i="1" spc="-25" dirty="0" smtClean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ctr"/>
            <a:endParaRPr lang="ru-RU" sz="300" b="1" i="1" spc="-25" dirty="0" smtClean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27437" y="260648"/>
            <a:ext cx="3050099" cy="1268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КАК ПРОХОДЯТ </a:t>
            </a:r>
            <a:r>
              <a:rPr lang="ru-RU" sz="1242" b="1" dirty="0" smtClean="0">
                <a:solidFill>
                  <a:srgbClr val="005CAA"/>
                </a:solidFill>
                <a:latin typeface="MyriadPro-Bold"/>
              </a:rPr>
              <a:t>СБОРЫ</a:t>
            </a:r>
          </a:p>
          <a:p>
            <a:pPr algn="ctr"/>
            <a:endParaRPr lang="ru-RU" sz="1000" b="1" dirty="0">
              <a:solidFill>
                <a:srgbClr val="005CAA"/>
              </a:solidFill>
              <a:latin typeface="MyriadPro-Bold"/>
            </a:endParaRPr>
          </a:p>
          <a:p>
            <a:pPr indent="271463" algn="just"/>
            <a: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Продолжительность смены – </a:t>
            </a:r>
            <a:r>
              <a:rPr lang="ru-RU" sz="1150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2 месяца</a:t>
            </a:r>
            <a: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ru-RU" sz="115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из </a:t>
            </a:r>
            <a: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них </a:t>
            </a:r>
            <a:r>
              <a:rPr lang="ru-RU" sz="1150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15 дней </a:t>
            </a:r>
            <a: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– подготовка </a:t>
            </a:r>
            <a:b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на войсковых полигонах, </a:t>
            </a:r>
            <a:r>
              <a:rPr lang="ru-RU" sz="1150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45 дней </a:t>
            </a:r>
            <a: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– непосредственная охрана предприятий </a:t>
            </a:r>
            <a:r>
              <a:rPr lang="ru-RU" sz="115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/>
            </a:r>
            <a:br>
              <a:rPr lang="ru-RU" sz="115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15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и </a:t>
            </a:r>
            <a: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заводов.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4083" y="3176247"/>
            <a:ext cx="3081690" cy="19608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ЧЕМ ПРЕДСТОИТ ЗАНИМАТЬСЯ</a:t>
            </a:r>
            <a:r>
              <a:rPr lang="ru-RU" sz="1242" b="1" dirty="0" smtClean="0">
                <a:solidFill>
                  <a:srgbClr val="005CAA"/>
                </a:solidFill>
                <a:latin typeface="MyriadPro-Bold"/>
              </a:rPr>
              <a:t>?</a:t>
            </a:r>
          </a:p>
          <a:p>
            <a:pPr lvl="0" algn="ctr"/>
            <a:endParaRPr lang="ru-RU" sz="1000" b="1" dirty="0">
              <a:solidFill>
                <a:srgbClr val="005CAA"/>
              </a:solidFill>
              <a:latin typeface="MyriadPro-Bold"/>
            </a:endParaRPr>
          </a:p>
          <a:p>
            <a:pPr lvl="0"/>
            <a:endParaRPr lang="ru-RU" sz="100" b="1" dirty="0">
              <a:solidFill>
                <a:srgbClr val="005CAA"/>
              </a:solidFill>
              <a:latin typeface="MyriadPro-Bold"/>
            </a:endParaRPr>
          </a:p>
          <a:p>
            <a:pPr indent="361950" algn="just"/>
            <a:r>
              <a:rPr lang="ru-RU" sz="120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 период </a:t>
            </a:r>
            <a:r>
              <a:rPr lang="ru-RU" sz="120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специальных сборов </a:t>
            </a:r>
            <a:r>
              <a:rPr lang="ru-RU" sz="120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резервисты участвуют в охране предприятий </a:t>
            </a:r>
            <a:r>
              <a:rPr lang="ru-RU" sz="120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 и </a:t>
            </a:r>
            <a:r>
              <a:rPr lang="ru-RU" sz="120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заводов от воздействия беспилотных летательных аппаратов </a:t>
            </a:r>
            <a:r>
              <a:rPr lang="ru-RU" sz="120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противника на </a:t>
            </a:r>
            <a:r>
              <a:rPr lang="ru-RU" sz="120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территории  </a:t>
            </a:r>
            <a:r>
              <a:rPr lang="ru-RU" sz="120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Республики Башкортостан.</a:t>
            </a:r>
          </a:p>
          <a:p>
            <a:pPr indent="361950" algn="just"/>
            <a:endParaRPr lang="ru-RU" sz="1200" i="1" spc="-25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endParaRPr lang="ru-RU" sz="1300" b="1" i="1" spc="-30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lvl="0"/>
            <a:endParaRPr lang="ru-RU" sz="700" dirty="0">
              <a:solidFill>
                <a:srgbClr val="000000"/>
              </a:solidFill>
              <a:latin typeface="MyriadPro-Regula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7437" y="1579930"/>
            <a:ext cx="3078747" cy="173141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1" b="14292"/>
          <a:stretch/>
        </p:blipFill>
        <p:spPr>
          <a:xfrm>
            <a:off x="6747246" y="3955044"/>
            <a:ext cx="3059236" cy="180357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0270" y="4797152"/>
            <a:ext cx="313658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algn="ctr"/>
            <a:endParaRPr lang="ru-RU" sz="300" b="1" i="1" spc="-25" dirty="0" smtClean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ctr"/>
            <a:r>
              <a:rPr lang="ru-RU" sz="1400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Подготовка </a:t>
            </a:r>
            <a:r>
              <a:rPr lang="ru-RU" sz="1400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осуществляется </a:t>
            </a:r>
            <a:r>
              <a:rPr lang="ru-RU" sz="1400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инструкторами, </a:t>
            </a:r>
            <a:r>
              <a:rPr lang="ru-RU" sz="1400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/>
            </a:r>
            <a:br>
              <a:rPr lang="ru-RU" sz="1400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400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имеющими боевой </a:t>
            </a:r>
            <a:r>
              <a:rPr lang="ru-RU" sz="1400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опыт</a:t>
            </a:r>
          </a:p>
          <a:p>
            <a:pPr algn="ctr"/>
            <a:endParaRPr lang="ru-RU" sz="300" b="1" i="1" spc="-25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15689" y="3356992"/>
            <a:ext cx="3081673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361950" algn="ctr"/>
            <a: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Резервист обеспечивается вооружением, обмундированием </a:t>
            </a:r>
            <a:r>
              <a:rPr lang="ru-RU" sz="1150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и средствами </a:t>
            </a:r>
            <a:r>
              <a:rPr lang="ru-RU" sz="1150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защиты.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185516" y="5670872"/>
            <a:ext cx="5424999" cy="1046408"/>
          </a:xfrm>
          <a:prstGeom prst="rect">
            <a:avLst/>
          </a:prstGeom>
        </p:spPr>
        <p:txBody>
          <a:bodyPr wrap="square" lIns="121888" tIns="60944" rIns="121888" bIns="60944">
            <a:spAutoFit/>
          </a:bodyPr>
          <a:lstStyle/>
          <a:p>
            <a:pPr algn="ctr" defTabSz="1285001"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Вступая </a:t>
            </a:r>
            <a:r>
              <a:rPr lang="ru-RU" sz="2000" kern="0" dirty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в </a:t>
            </a:r>
            <a:r>
              <a:rPr lang="ru-RU" sz="20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резерв, ты </a:t>
            </a:r>
            <a:r>
              <a:rPr lang="ru-RU" sz="2000" kern="0" dirty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будешь заниматься делом для настоящих </a:t>
            </a:r>
            <a:r>
              <a:rPr lang="ru-RU" sz="2000" kern="0" dirty="0" smtClean="0">
                <a:solidFill>
                  <a:srgbClr val="C00000"/>
                </a:solidFill>
                <a:effectLst>
                  <a:glow rad="127000">
                    <a:prstClr val="white"/>
                  </a:glow>
                </a:effectLst>
                <a:latin typeface="Impact" pitchFamily="34" charset="0"/>
              </a:rPr>
              <a:t>мужчин и принесешь реальную пользу региону!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969" y="5699064"/>
            <a:ext cx="1079086" cy="1085182"/>
          </a:xfrm>
          <a:prstGeom prst="rect">
            <a:avLst/>
          </a:prstGeom>
          <a:effectLst>
            <a:glow rad="101600">
              <a:srgbClr val="A5A5A5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1738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"/>
          <a:stretch/>
        </p:blipFill>
        <p:spPr>
          <a:xfrm>
            <a:off x="33368" y="116632"/>
            <a:ext cx="9839264" cy="675163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5" y="5296574"/>
            <a:ext cx="1704762" cy="64057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4" y="5593274"/>
            <a:ext cx="876051" cy="11276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90" y="106916"/>
            <a:ext cx="10124686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159" dirty="0">
              <a:solidFill>
                <a:srgbClr val="000000"/>
              </a:solidFill>
              <a:latin typeface="MyriadPro-Regular"/>
            </a:endParaRPr>
          </a:p>
          <a:p>
            <a:endParaRPr lang="ru-RU" sz="1159" dirty="0">
              <a:solidFill>
                <a:srgbClr val="000000"/>
              </a:solidFill>
              <a:latin typeface="MyriadPro-Regular"/>
            </a:endParaRPr>
          </a:p>
          <a:p>
            <a:endParaRPr lang="ru-RU" sz="1325" dirty="0">
              <a:solidFill>
                <a:srgbClr val="000000"/>
              </a:solidFill>
              <a:latin typeface="MyriadPro-Regular"/>
            </a:endParaRPr>
          </a:p>
          <a:p>
            <a:endParaRPr lang="ru-RU" sz="1077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4209" y="238528"/>
            <a:ext cx="2814669" cy="4822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ПРЕБЫВАНИЕ В РЕЗЕРВЕ</a:t>
            </a:r>
          </a:p>
          <a:p>
            <a:pPr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159" b="1" dirty="0" smtClean="0">
                <a:solidFill>
                  <a:srgbClr val="E4000F"/>
                </a:solidFill>
                <a:latin typeface="MyriadPro-Bold"/>
              </a:rPr>
              <a:t>ПРЕДУСМАТРИВАЕТ</a:t>
            </a:r>
          </a:p>
          <a:p>
            <a:pPr>
              <a:lnSpc>
                <a:spcPct val="98000"/>
              </a:lnSpc>
            </a:pPr>
            <a:endParaRPr lang="ru-RU" sz="700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  <a:spcAft>
                <a:spcPts val="331"/>
              </a:spcAft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предназначение на воинскую должность;</a:t>
            </a:r>
          </a:p>
          <a:p>
            <a:pPr>
              <a:lnSpc>
                <a:spcPct val="98000"/>
              </a:lnSpc>
              <a:spcAft>
                <a:spcPts val="331"/>
              </a:spcAft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присвоение воинского звания; 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прохождение 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военных, специальных сборов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(тренировочных занятий) </a:t>
            </a:r>
            <a:endParaRPr lang="ru-RU" sz="1077" b="1" i="1" spc="-25" dirty="0" smtClean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без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отрыва 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от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основного места работы;</a:t>
            </a:r>
          </a:p>
          <a:p>
            <a:pPr>
              <a:lnSpc>
                <a:spcPct val="98000"/>
              </a:lnSpc>
            </a:pPr>
            <a:endParaRPr lang="en-US" sz="828" b="1" spc="-25" dirty="0">
              <a:solidFill>
                <a:srgbClr val="E4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8000"/>
              </a:lnSpc>
            </a:pPr>
            <a:endParaRPr lang="ru-RU" sz="500" b="1" i="1" spc="-25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algn="ctr">
              <a:lnSpc>
                <a:spcPct val="98000"/>
              </a:lnSpc>
            </a:pPr>
            <a:r>
              <a:rPr lang="ru-RU" sz="1242" b="1" dirty="0" smtClean="0">
                <a:solidFill>
                  <a:srgbClr val="005CAA"/>
                </a:solidFill>
                <a:latin typeface="MyriadPro-Bold"/>
              </a:rPr>
              <a:t>ДЕНЕЖНОЕ </a:t>
            </a:r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СОДЕРЖАНИЕ</a:t>
            </a:r>
          </a:p>
          <a:p>
            <a:pPr algn="ctr"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ЗА ПРЕБЫВАНИЕ В РЕЗЕРВЕ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12 % от окладов по воинской 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должности и воинскому званию ежемесячно (кроме периодов участия 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 </a:t>
            </a:r>
            <a:r>
              <a:rPr lang="ru-RU" sz="1077" b="1" i="1" spc="-25" dirty="0" err="1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сборовых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 мероприятиях): 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рядовой –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967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460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  <a:endParaRPr lang="ru-RU" sz="1077" b="1" i="1" spc="-25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сержант –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758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5043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офицер –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42" b="1" i="1" spc="-25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833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7316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>
              <a:lnSpc>
                <a:spcPct val="98000"/>
              </a:lnSpc>
            </a:pPr>
            <a:endParaRPr lang="ru-RU" sz="828" b="1" i="1" spc="-25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ЗА УЧАСТИЕ </a:t>
            </a: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В ВОЕННЫХ СБОРАХ</a:t>
            </a:r>
          </a:p>
          <a:p>
            <a:pPr>
              <a:lnSpc>
                <a:spcPct val="98000"/>
              </a:lnSpc>
            </a:pPr>
            <a:r>
              <a:rPr lang="ru-RU" sz="1159" i="1" spc="-25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зависимости от воинской должности)</a:t>
            </a:r>
            <a:r>
              <a:rPr lang="ru-RU" sz="1159" b="1" i="1" spc="-25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рядовой –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24 720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28 839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  <a:endParaRPr lang="ru-RU" sz="1077" b="1" i="1" spc="-25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сержант –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31314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40022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офицер –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48609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42" b="1" i="1" spc="-25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60967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732603" y="238528"/>
            <a:ext cx="2809961" cy="60870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ЛЬГОТЫ И КОМПЕНСАЦИИ</a:t>
            </a:r>
          </a:p>
          <a:p>
            <a:pPr algn="ctr"/>
            <a:endParaRPr lang="ru-RU" sz="828" b="1" dirty="0">
              <a:solidFill>
                <a:srgbClr val="005CAA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СОХРАНЯЕТСЯ</a:t>
            </a:r>
          </a:p>
          <a:p>
            <a:pPr>
              <a:lnSpc>
                <a:spcPct val="98000"/>
              </a:lnSpc>
            </a:pP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рабочее место и средняя заработная плата на период привлечения к </a:t>
            </a:r>
            <a:r>
              <a:rPr lang="ru-RU" sz="1077" b="1" i="1" spc="-25" dirty="0" smtClean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военным, специальным </a:t>
            </a:r>
            <a:r>
              <a:rPr lang="ru-RU" sz="1077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сборам (тренировочным занятиям)</a:t>
            </a:r>
          </a:p>
          <a:p>
            <a:pPr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ПРОДОВОЛЬСТВЕННОЕ ОБЕСПЕЧЕНИЕ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бесплатное трехразовое питание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месту и исполнения 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обязанностей военной службы</a:t>
            </a:r>
          </a:p>
          <a:p>
            <a:pPr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ВЕЩЕВОЕ ОБЕСПЕЧЕНИЕ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бесплатное обеспечение обмундированием на весь период 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пребывания в резерве</a:t>
            </a:r>
          </a:p>
          <a:p>
            <a:pPr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МЕДИЦИНСКОЕ ОБЕСПЕЧЕНИЕ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бесплатное обследование, лечение, обеспечение лекарствами в период </a:t>
            </a:r>
            <a:r>
              <a:rPr lang="ru-RU" sz="1159" b="1" i="1" spc="-25" dirty="0" err="1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сборовых</a:t>
            </a: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мероприятий</a:t>
            </a:r>
          </a:p>
          <a:p>
            <a:pPr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ОБЯЗАТЕЛЬНОЕ </a:t>
            </a: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ГОСУДАРСТВЕННОЕ СТРАХОВАНИЕ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жизни и здоровья за счет средств федерального бюджета при исполнении обязанностей военной службы</a:t>
            </a:r>
          </a:p>
          <a:p>
            <a:pPr>
              <a:lnSpc>
                <a:spcPct val="98000"/>
              </a:lnSpc>
            </a:pPr>
            <a:endParaRPr lang="ru-RU" sz="828" b="1" i="1" spc="-25" dirty="0">
              <a:ln w="50800"/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ПРОЕЗД РАЗЛИЧНЫМИ </a:t>
            </a:r>
          </a:p>
          <a:p>
            <a:pPr>
              <a:lnSpc>
                <a:spcPct val="98000"/>
              </a:lnSpc>
            </a:pPr>
            <a:r>
              <a:rPr lang="ru-RU" sz="1159" b="1" dirty="0">
                <a:solidFill>
                  <a:srgbClr val="E4000F"/>
                </a:solidFill>
                <a:latin typeface="MyriadPro-Bold"/>
              </a:rPr>
              <a:t>ВИДАМИ ТРАНСПОРТА</a:t>
            </a:r>
          </a:p>
          <a:p>
            <a:pPr>
              <a:lnSpc>
                <a:spcPct val="98000"/>
              </a:lnSpc>
            </a:pPr>
            <a:r>
              <a:rPr lang="ru-RU" sz="1159" b="1" i="1" spc="-25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бесплатный проезд к месту проведения военных сборов и обратно</a:t>
            </a:r>
          </a:p>
          <a:p>
            <a:pPr>
              <a:lnSpc>
                <a:spcPct val="98000"/>
              </a:lnSpc>
            </a:pPr>
            <a:endParaRPr lang="ru-RU" sz="828" b="1" dirty="0">
              <a:solidFill>
                <a:srgbClr val="E4000F"/>
              </a:solidFill>
              <a:latin typeface="MyriadPro-Bold"/>
            </a:endParaRPr>
          </a:p>
        </p:txBody>
      </p:sp>
      <p:pic>
        <p:nvPicPr>
          <p:cNvPr id="42" name="Рисунок 41"/>
          <p:cNvPicPr>
            <a:picLocks/>
          </p:cNvPicPr>
          <p:nvPr/>
        </p:nvPicPr>
        <p:blipFill rotWithShape="1">
          <a:blip r:embed="rId5"/>
          <a:srcRect l="9017" r="10695" b="7077"/>
          <a:stretch/>
        </p:blipFill>
        <p:spPr>
          <a:xfrm>
            <a:off x="3351267" y="579538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189" y="3163935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5" name="Рисунок 5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352189" y="2351038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7" name="Рисунок 56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352188" y="5144871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9" name="Рисунок 58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352189" y="1360416"/>
            <a:ext cx="358499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69" name="TextBox 68"/>
          <p:cNvSpPr txBox="1"/>
          <p:nvPr/>
        </p:nvSpPr>
        <p:spPr>
          <a:xfrm>
            <a:off x="6405539" y="5895256"/>
            <a:ext cx="3551184" cy="917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988" spc="-8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ПРЕБЫВАНИЕ В РЕЗЕРВЕ – </a:t>
            </a:r>
          </a:p>
          <a:p>
            <a:pPr algn="ctr"/>
            <a:r>
              <a:rPr lang="ru-RU" sz="1988" spc="-8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ДОСТОЙНЫЙ ВЫБОР </a:t>
            </a:r>
          </a:p>
          <a:p>
            <a:pPr algn="ctr"/>
            <a:r>
              <a:rPr lang="ru-RU" sz="1988" spc="-8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ПАТРИОТА РОССИИ!</a:t>
            </a:r>
          </a:p>
        </p:txBody>
      </p:sp>
      <p:pic>
        <p:nvPicPr>
          <p:cNvPr id="1026" name="Picture 2" descr="https://inteligencialimite.org/wp-content/uploads/2023/01/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" y="582260"/>
            <a:ext cx="369718" cy="36971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1" t="55282" r="4096" b="1"/>
          <a:stretch/>
        </p:blipFill>
        <p:spPr>
          <a:xfrm>
            <a:off x="63490" y="3935305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" name="Рисунок 11"/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1385" r="85466" b="76196"/>
          <a:stretch/>
        </p:blipFill>
        <p:spPr>
          <a:xfrm>
            <a:off x="3352189" y="3978719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36" name="Picture 12" descr="https://fmdent-kids.ru/wp-content/uploads/2022/12/i-_6_.png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" y="2420888"/>
            <a:ext cx="357791" cy="35779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609184" y="248798"/>
            <a:ext cx="3237787" cy="310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ПЯТЬ ШАГОВ </a:t>
            </a:r>
          </a:p>
          <a:p>
            <a:pPr algn="ctr">
              <a:lnSpc>
                <a:spcPct val="98000"/>
              </a:lnSpc>
            </a:pPr>
            <a:r>
              <a:rPr lang="ru-RU" sz="1242" b="1" dirty="0">
                <a:solidFill>
                  <a:srgbClr val="005CAA"/>
                </a:solidFill>
                <a:latin typeface="MyriadPro-Bold"/>
              </a:rPr>
              <a:t>К ПОСТУПЛЕНИЮ В РЕЗЕРВ</a:t>
            </a:r>
          </a:p>
          <a:p>
            <a:pPr algn="ctr">
              <a:lnSpc>
                <a:spcPct val="98000"/>
              </a:lnSpc>
            </a:pPr>
            <a:endParaRPr lang="ru-RU" sz="1000" b="1" dirty="0">
              <a:solidFill>
                <a:srgbClr val="005CAA"/>
              </a:solidFill>
              <a:latin typeface="MyriadPro-Bold"/>
            </a:endParaRPr>
          </a:p>
          <a:p>
            <a:pPr marL="273050" indent="-273050">
              <a:lnSpc>
                <a:spcPct val="98000"/>
              </a:lnSpc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2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Подать заявление в военный комиссариат по месту жительства (регистрации) о поступлении в резерв.</a:t>
            </a: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Собрать и представить минимальный комплект документов. </a:t>
            </a:r>
            <a:endParaRPr lang="ru-RU" sz="12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Пройти мероприятия отбора через военный комиссариат по месту жительства.</a:t>
            </a: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Прохождение аттестационной комиссии в воинской части-формирователе.</a:t>
            </a:r>
            <a:endParaRPr lang="ru-RU" sz="12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Заключить контракт о пребывании </a:t>
            </a:r>
            <a:b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200" b="1" i="1" spc="-30" dirty="0" smtClean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 резерве.</a:t>
            </a:r>
            <a:endParaRPr lang="ru-RU" sz="12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472" y="5252655"/>
            <a:ext cx="2963205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algn="ctr"/>
            <a:r>
              <a:rPr lang="ru-RU" sz="12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cs typeface="Arial" pitchFamily="34" charset="0"/>
              </a:rPr>
              <a:t>МОБИЛЬНЫЕ ОГНЕВЫЕ ГРУППЫ</a:t>
            </a:r>
          </a:p>
          <a:p>
            <a:pPr algn="ctr"/>
            <a:r>
              <a:rPr lang="ru-RU" sz="12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cs typeface="Arial" pitchFamily="34" charset="0"/>
              </a:rPr>
              <a:t>на объектах </a:t>
            </a:r>
          </a:p>
          <a:p>
            <a:pPr algn="ctr"/>
            <a:r>
              <a:rPr lang="ru-RU" sz="12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cs typeface="Arial" pitchFamily="34" charset="0"/>
              </a:rPr>
              <a:t>топливно-энергетического комплекса </a:t>
            </a:r>
          </a:p>
          <a:p>
            <a:pPr algn="ctr"/>
            <a:r>
              <a:rPr lang="ru-RU" sz="12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cs typeface="Arial" pitchFamily="34" charset="0"/>
              </a:rPr>
              <a:t>на территории Республики Башкортостан  </a:t>
            </a:r>
          </a:p>
          <a:p>
            <a:pPr algn="ctr"/>
            <a:endParaRPr lang="ru-RU" sz="16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68000"/>
                  </a:prstClr>
                </a:outerShdw>
              </a:effectLst>
              <a:cs typeface="Arial" pitchFamily="34" charset="0"/>
            </a:endParaRPr>
          </a:p>
          <a:p>
            <a:pPr algn="ctr"/>
            <a:endParaRPr lang="ru-RU" sz="1600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68000"/>
                  </a:prstClr>
                </a:outerShdw>
              </a:effectLst>
              <a:cs typeface="Arial" pitchFamily="34" charset="0"/>
            </a:endParaRPr>
          </a:p>
          <a:p>
            <a:pPr algn="ctr"/>
            <a:endParaRPr lang="ru-RU" sz="16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68000"/>
                  </a:prstClr>
                </a:outerShdw>
              </a:effectLst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r="2387"/>
          <a:stretch/>
        </p:blipFill>
        <p:spPr>
          <a:xfrm>
            <a:off x="6688363" y="3584160"/>
            <a:ext cx="3038469" cy="222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408</Words>
  <Application>Microsoft Office PowerPoint</Application>
  <PresentationFormat>Лист A4 (210x297 мм)</PresentationFormat>
  <Paragraphs>97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Impact</vt:lpstr>
      <vt:lpstr>MyriadPro-Bold</vt:lpstr>
      <vt:lpstr>MyriadPro-Regular</vt:lpstr>
      <vt:lpstr>Тема Office</vt:lpstr>
      <vt:lpstr>1_Тема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Дума Дмитрий Владимирович</dc:creator>
  <cp:lastModifiedBy>Перченко Александр Николаевич</cp:lastModifiedBy>
  <cp:revision>172</cp:revision>
  <cp:lastPrinted>2026-02-06T07:13:55Z</cp:lastPrinted>
  <dcterms:created xsi:type="dcterms:W3CDTF">2025-05-04T10:26:30Z</dcterms:created>
  <dcterms:modified xsi:type="dcterms:W3CDTF">2026-02-18T06:19:41Z</dcterms:modified>
</cp:coreProperties>
</file>